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8"/>
  </p:notesMasterIdLst>
  <p:sldIdLst>
    <p:sldId id="375" r:id="rId3"/>
    <p:sldId id="430" r:id="rId4"/>
    <p:sldId id="376" r:id="rId5"/>
    <p:sldId id="439" r:id="rId6"/>
    <p:sldId id="377" r:id="rId7"/>
    <p:sldId id="536" r:id="rId8"/>
    <p:sldId id="526" r:id="rId9"/>
    <p:sldId id="502" r:id="rId10"/>
    <p:sldId id="534" r:id="rId11"/>
    <p:sldId id="453" r:id="rId12"/>
    <p:sldId id="455" r:id="rId13"/>
    <p:sldId id="256" r:id="rId14"/>
    <p:sldId id="440" r:id="rId15"/>
    <p:sldId id="387" r:id="rId16"/>
    <p:sldId id="533" r:id="rId17"/>
    <p:sldId id="470" r:id="rId18"/>
    <p:sldId id="469" r:id="rId19"/>
    <p:sldId id="468" r:id="rId20"/>
    <p:sldId id="412" r:id="rId21"/>
    <p:sldId id="456" r:id="rId22"/>
    <p:sldId id="445" r:id="rId23"/>
    <p:sldId id="457" r:id="rId24"/>
    <p:sldId id="490" r:id="rId25"/>
    <p:sldId id="527" r:id="rId26"/>
    <p:sldId id="493" r:id="rId27"/>
    <p:sldId id="491" r:id="rId28"/>
    <p:sldId id="476" r:id="rId29"/>
    <p:sldId id="492" r:id="rId30"/>
    <p:sldId id="528" r:id="rId31"/>
    <p:sldId id="487" r:id="rId32"/>
    <p:sldId id="467" r:id="rId33"/>
    <p:sldId id="495" r:id="rId34"/>
    <p:sldId id="504" r:id="rId35"/>
    <p:sldId id="459" r:id="rId36"/>
    <p:sldId id="529" r:id="rId37"/>
    <p:sldId id="458" r:id="rId38"/>
    <p:sldId id="505" r:id="rId39"/>
    <p:sldId id="475" r:id="rId40"/>
    <p:sldId id="472" r:id="rId41"/>
    <p:sldId id="477" r:id="rId42"/>
    <p:sldId id="478" r:id="rId43"/>
    <p:sldId id="479" r:id="rId44"/>
    <p:sldId id="480" r:id="rId45"/>
    <p:sldId id="481" r:id="rId46"/>
    <p:sldId id="449" r:id="rId47"/>
    <p:sldId id="460" r:id="rId48"/>
    <p:sldId id="462" r:id="rId49"/>
    <p:sldId id="496" r:id="rId50"/>
    <p:sldId id="497" r:id="rId51"/>
    <p:sldId id="498" r:id="rId52"/>
    <p:sldId id="499" r:id="rId53"/>
    <p:sldId id="520" r:id="rId54"/>
    <p:sldId id="503" r:id="rId55"/>
    <p:sldId id="532" r:id="rId56"/>
    <p:sldId id="530" r:id="rId57"/>
    <p:sldId id="539" r:id="rId58"/>
    <p:sldId id="531" r:id="rId59"/>
    <p:sldId id="521" r:id="rId60"/>
    <p:sldId id="508" r:id="rId61"/>
    <p:sldId id="509" r:id="rId62"/>
    <p:sldId id="538" r:id="rId63"/>
    <p:sldId id="500" r:id="rId64"/>
    <p:sldId id="501" r:id="rId65"/>
    <p:sldId id="510" r:id="rId66"/>
    <p:sldId id="513" r:id="rId67"/>
    <p:sldId id="514" r:id="rId68"/>
    <p:sldId id="515" r:id="rId69"/>
    <p:sldId id="390" r:id="rId70"/>
    <p:sldId id="403" r:id="rId71"/>
    <p:sldId id="405" r:id="rId72"/>
    <p:sldId id="406" r:id="rId73"/>
    <p:sldId id="407" r:id="rId74"/>
    <p:sldId id="408" r:id="rId75"/>
    <p:sldId id="409" r:id="rId76"/>
    <p:sldId id="411" r:id="rId77"/>
    <p:sldId id="419" r:id="rId78"/>
    <p:sldId id="522" r:id="rId79"/>
    <p:sldId id="523" r:id="rId80"/>
    <p:sldId id="489" r:id="rId81"/>
    <p:sldId id="516" r:id="rId82"/>
    <p:sldId id="517" r:id="rId83"/>
    <p:sldId id="518" r:id="rId84"/>
    <p:sldId id="537" r:id="rId85"/>
    <p:sldId id="519" r:id="rId86"/>
    <p:sldId id="524" r:id="rId87"/>
    <p:sldId id="535" r:id="rId88"/>
    <p:sldId id="525" r:id="rId89"/>
    <p:sldId id="471" r:id="rId90"/>
    <p:sldId id="454" r:id="rId91"/>
    <p:sldId id="474" r:id="rId92"/>
    <p:sldId id="482" r:id="rId93"/>
    <p:sldId id="483" r:id="rId94"/>
    <p:sldId id="485" r:id="rId95"/>
    <p:sldId id="486" r:id="rId96"/>
    <p:sldId id="48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snapToGrid="0">
      <p:cViewPr varScale="1">
        <p:scale>
          <a:sx n="70" d="100"/>
          <a:sy n="70" d="100"/>
        </p:scale>
        <p:origin x="38"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3/27/2025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5AB3C-81B1-2E70-BD04-3E210EC9C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58523-FEB6-5782-D598-A2BBDBD7D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B1EF-C004-E345-04FD-974014E6A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25E2BA-5A80-B438-7DCC-A0BFCF70AF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46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99C7-E537-98A8-E016-E982D18C9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F0DF0-E8A2-C44D-00F1-F602FC4A2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B7FCC-F8CC-BA5A-BA8F-BA1DE585DF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E2492A-660E-B09F-BBAA-2B0F2A3520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3/27/2025</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66326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3/27/2025</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3/27/2025</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towardsdatascience.com/10-lessons-i-learned-training-generative-adversarial-networks-gans-for-a-year-c9071159628"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2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yang-song.net/blog/2021/scor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33.png"/></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7" Type="http://schemas.openxmlformats.org/officeDocument/2006/relationships/hyperlink" Target="https://arxiv.org/abs/1905.07088"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6" Type="http://schemas.openxmlformats.org/officeDocument/2006/relationships/hyperlink" Target="https://lilianweng.github.io/posts/2021-07-11-diffusion-models/" TargetMode="External"/><Relationship Id="rId5" Type="http://schemas.openxmlformats.org/officeDocument/2006/relationships/hyperlink" Target="https://arxiv.org/abs/2208.11970" TargetMode="External"/><Relationship Id="rId4" Type="http://schemas.openxmlformats.org/officeDocument/2006/relationships/hyperlink" Target="https://arxiv.org/abs/2207.12598"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hyperlink" Target="https://arxiv.org/abs/2202.00512"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hyperlink" Target="https://arxiv.org/abs/1801.01401" TargetMode="External"/><Relationship Id="rId4" Type="http://schemas.openxmlformats.org/officeDocument/2006/relationships/hyperlink" Target="https://arxiv.org/abs/1706.08500"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0.png"/><Relationship Id="rId4" Type="http://schemas.openxmlformats.org/officeDocument/2006/relationships/hyperlink" Target="https://en.wikipedia.org/wiki/Wasserstein_metric"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78.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arxiv.org/abs/2206.05836" TargetMode="External"/><Relationship Id="rId4" Type="http://schemas.openxmlformats.org/officeDocument/2006/relationships/hyperlink" Target="https://arxiv.org/abs/2112.03857"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3" Type="http://schemas.openxmlformats.org/officeDocument/2006/relationships/hyperlink" Target="https://arxiv.org/abs/2205.11487"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arxiv.org/abs/2204.06125" TargetMode="External"/><Relationship Id="rId4" Type="http://schemas.openxmlformats.org/officeDocument/2006/relationships/hyperlink" Target="https://arxiv.org/abs/2205.15996"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1.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90.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91.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580.png"/><Relationship Id="rId1" Type="http://schemas.openxmlformats.org/officeDocument/2006/relationships/slideLayout" Target="../slideLayouts/slideLayout21.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 </a:t>
                </a:r>
                <a14:m>
                  <m:oMath xmlns:m="http://schemas.openxmlformats.org/officeDocument/2006/math">
                    <m:r>
                      <a:rPr lang="en-US" b="0" i="1" smtClean="0">
                        <a:latin typeface="Cambria Math" panose="02040503050406030204" pitchFamily="18" charset="0"/>
                      </a:rPr>
                      <m:t>𝑧</m:t>
                    </m:r>
                  </m:oMath>
                </a14:m>
                <a:endParaRPr lang="en-US" dirty="0"/>
              </a:p>
              <a:p>
                <a:r>
                  <a:rPr lang="en-US" dirty="0"/>
                  <a:t>A discriminator attempts to differentiate between actual data instances, </a:t>
                </a:r>
                <a14:m>
                  <m:oMath xmlns:m="http://schemas.openxmlformats.org/officeDocument/2006/math">
                    <m:r>
                      <a:rPr lang="en-US" b="0" i="1" smtClean="0">
                        <a:latin typeface="Cambria Math" panose="02040503050406030204" pitchFamily="18" charset="0"/>
                      </a:rPr>
                      <m:t>𝑥</m:t>
                    </m:r>
                  </m:oMath>
                </a14:m>
                <a:r>
                  <a:rPr lang="en-US" dirty="0"/>
                  <a:t>, and generated data,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r>
                  <a:rPr lang="en-US" dirty="0"/>
                  <a:t>The generator and discriminator engage in a </a:t>
                </a:r>
                <a:r>
                  <a:rPr lang="en-US" b="1" dirty="0"/>
                  <a:t>two player non-cooperative zero-sum game</a:t>
                </a:r>
                <a:r>
                  <a:rPr lang="en-US" dirty="0"/>
                  <a:t> where the generator and discriminator learn in opposition to each other </a:t>
                </a:r>
              </a:p>
              <a:p>
                <a:r>
                  <a:rPr lang="en-US" dirty="0"/>
                  <a:t>Training GANs can be tricky and results can be erratic   </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26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3"/>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1280780" cy="5593468"/>
              </a:xfrm>
            </p:spPr>
            <p:txBody>
              <a:bodyPr>
                <a:normAutofit fontScale="925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1280780" cy="5593468"/>
              </a:xfrm>
              <a:blipFill>
                <a:blip r:embed="rId2"/>
                <a:stretch>
                  <a:fillRect l="-972" t="-1634" r="-918"/>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dirty="0"/>
                  <a:t>Maximizing WRT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𝜃</m:t>
                        </m:r>
                      </m:e>
                      <m:sub>
                        <m:r>
                          <a:rPr lang="en-US" sz="3600" i="1">
                            <a:latin typeface="Cambria Math" panose="02040503050406030204" pitchFamily="18" charset="0"/>
                          </a:rPr>
                          <m:t>𝐷</m:t>
                        </m:r>
                      </m:sub>
                    </m:sSub>
                  </m:oMath>
                </a14:m>
                <a:r>
                  <a:rPr lang="en-US" sz="3400" dirty="0"/>
                  <a:t>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dirty="0"/>
                  <a:t>Minimizing WRT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𝜃</m:t>
                        </m:r>
                      </m:e>
                      <m:sub>
                        <m:r>
                          <a:rPr lang="en-US" sz="3600" i="1">
                            <a:latin typeface="Cambria Math" panose="02040503050406030204" pitchFamily="18" charset="0"/>
                            <a:ea typeface="Cambria Math" panose="02040503050406030204" pitchFamily="18" charset="0"/>
                          </a:rPr>
                          <m:t>𝐺</m:t>
                        </m:r>
                      </m:sub>
                    </m:sSub>
                  </m:oMath>
                </a14:m>
                <a:r>
                  <a:rPr lang="en-US" sz="3400" dirty="0"/>
                  <a:t> means generator optimally fools discriminator</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A89-2AAF-A51B-694D-2A4D338B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33A2C-F40E-96DF-EEDC-70718C6E04F1}"/>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B4E9330-0F5C-E43D-C10B-F077C912A42D}"/>
              </a:ext>
            </a:extLst>
          </p:cNvPr>
          <p:cNvSpPr>
            <a:spLocks noGrp="1"/>
          </p:cNvSpPr>
          <p:nvPr>
            <p:ph idx="1"/>
          </p:nvPr>
        </p:nvSpPr>
        <p:spPr>
          <a:xfrm>
            <a:off x="789301" y="1124339"/>
            <a:ext cx="10515600" cy="5593468"/>
          </a:xfrm>
        </p:spPr>
        <p:txBody>
          <a:bodyPr/>
          <a:lstStyle/>
          <a:p>
            <a:pPr marL="0" indent="0">
              <a:buNone/>
            </a:pPr>
            <a:r>
              <a:rPr lang="en-US" dirty="0"/>
              <a:t>Why do we need other generative models?  </a:t>
            </a:r>
          </a:p>
          <a:p>
            <a:r>
              <a:rPr lang="en-US" dirty="0"/>
              <a:t>GANs are effective image generators</a:t>
            </a:r>
          </a:p>
          <a:p>
            <a:r>
              <a:rPr lang="en-US" dirty="0"/>
              <a:t>GANs are used for other generative tasks</a:t>
            </a:r>
          </a:p>
          <a:p>
            <a:pPr lvl="1"/>
            <a:r>
              <a:rPr lang="en-US" dirty="0"/>
              <a:t>Segmentation of images</a:t>
            </a:r>
          </a:p>
          <a:p>
            <a:pPr lvl="1"/>
            <a:r>
              <a:rPr lang="en-US" dirty="0"/>
              <a:t>3-D depth maps</a:t>
            </a:r>
          </a:p>
          <a:p>
            <a:pPr lvl="1"/>
            <a:r>
              <a:rPr lang="en-US" dirty="0"/>
              <a:t>…</a:t>
            </a:r>
          </a:p>
          <a:p>
            <a:r>
              <a:rPr lang="en-US" dirty="0"/>
              <a:t>But, GANs are </a:t>
            </a:r>
            <a:r>
              <a:rPr lang="en-US" b="1" dirty="0"/>
              <a:t>notoriously hard to train</a:t>
            </a:r>
          </a:p>
          <a:p>
            <a:pPr lvl="1"/>
            <a:r>
              <a:rPr lang="en-US" dirty="0"/>
              <a:t>GANs can easily learn the wrong distribution</a:t>
            </a:r>
          </a:p>
          <a:p>
            <a:pPr lvl="1"/>
            <a:r>
              <a:rPr lang="en-US" dirty="0"/>
              <a:t>GAN loss function can focus on just one mode of the distribution, known as </a:t>
            </a:r>
            <a:r>
              <a:rPr lang="en-US" b="1" dirty="0"/>
              <a:t>mode collapse</a:t>
            </a:r>
          </a:p>
          <a:p>
            <a:pPr marL="0" indent="0">
              <a:buNone/>
            </a:pPr>
            <a:r>
              <a:rPr lang="en-US" dirty="0">
                <a:hlinkClick r:id="rId2"/>
              </a:rPr>
              <a:t>Blog post with practical advice on training GANs</a:t>
            </a:r>
            <a:endParaRPr lang="en-US" b="1" dirty="0"/>
          </a:p>
        </p:txBody>
      </p:sp>
    </p:spTree>
    <p:extLst>
      <p:ext uri="{BB962C8B-B14F-4D97-AF65-F5344CB8AC3E}">
        <p14:creationId xmlns:p14="http://schemas.microsoft.com/office/powerpoint/2010/main" val="38917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improve learning, the latent variable space is lower dimensional than the input space    </a:t>
                </a:r>
              </a:p>
              <a:p>
                <a:r>
                  <a:rPr lang="en-US" dirty="0"/>
                  <a:t>Single low dimensional latent space limits the complexity of image distribution that can be learned      </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smtClean="0">
                            <a:latin typeface="Cambria Math" panose="02040503050406030204" pitchFamily="18" charset="0"/>
                          </a:rPr>
                          <m:t>𝒛</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of images generated</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50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new </a:t>
                </a:r>
                <a:r>
                  <a:rPr lang="en-US" b="1" dirty="0"/>
                  <a:t>latent variables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b="1"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long stack of  restricted VAEs 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1124339"/>
            <a:ext cx="3499670" cy="3088432"/>
          </a:xfrm>
        </p:spPr>
        <p:txBody>
          <a:bodyPr>
            <a:normAutofit/>
          </a:bodyPr>
          <a:lstStyle/>
          <a:p>
            <a:pPr marL="0" indent="0">
              <a:buNone/>
            </a:pPr>
            <a:r>
              <a:rPr lang="en-US" dirty="0"/>
              <a:t>Church steeple images generated by Denoising Diffusion Probabilistic Models, </a:t>
            </a:r>
            <a:r>
              <a:rPr lang="en-US" dirty="0">
                <a:hlinkClick r:id="rId2"/>
              </a:rPr>
              <a:t>Ho, et. al., 2020 </a:t>
            </a:r>
            <a:endParaRPr lang="en-US" dirty="0"/>
          </a:p>
        </p:txBody>
      </p:sp>
      <p:pic>
        <p:nvPicPr>
          <p:cNvPr id="6" name="Picture 5">
            <a:extLst>
              <a:ext uri="{FF2B5EF4-FFF2-40B4-BE49-F238E27FC236}">
                <a16:creationId xmlns:a16="http://schemas.microsoft.com/office/drawing/2014/main" id="{B798460E-7B56-8D4F-8401-F7A2AF718DCA}"/>
              </a:ext>
            </a:extLst>
          </p:cNvPr>
          <p:cNvPicPr>
            <a:picLocks noChangeAspect="1"/>
          </p:cNvPicPr>
          <p:nvPr/>
        </p:nvPicPr>
        <p:blipFill>
          <a:blip r:embed="rId3"/>
          <a:stretch>
            <a:fillRect/>
          </a:stretch>
        </p:blipFill>
        <p:spPr>
          <a:xfrm>
            <a:off x="4370615" y="838201"/>
            <a:ext cx="7538434" cy="5932714"/>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Inpainting to fill gaps in image mosaics</a:t>
            </a:r>
          </a:p>
          <a:p>
            <a:r>
              <a:rPr lang="en-US" dirty="0"/>
              <a:t>Creation of images for virtual worlds   </a:t>
            </a:r>
          </a:p>
          <a:p>
            <a:r>
              <a:rPr lang="en-US" dirty="0"/>
              <a:t>Generation of 3-d scene maps</a:t>
            </a:r>
          </a:p>
          <a:p>
            <a:r>
              <a:rPr lang="en-US" dirty="0"/>
              <a:t>Segmentation of images </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446314" y="1124339"/>
            <a:ext cx="11457215" cy="509199"/>
          </a:xfrm>
        </p:spPr>
        <p:txBody>
          <a:bodyPr>
            <a:normAutofit/>
          </a:bodyPr>
          <a:lstStyle/>
          <a:p>
            <a:pPr marL="0" indent="0">
              <a:buNone/>
            </a:pPr>
            <a:r>
              <a:rPr lang="en-US" dirty="0"/>
              <a:t>Images generated by Denoising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CDCD293E-01CA-4DFC-F237-50E45BCD5B06}"/>
              </a:ext>
            </a:extLst>
          </p:cNvPr>
          <p:cNvPicPr>
            <a:picLocks noChangeAspect="1"/>
          </p:cNvPicPr>
          <p:nvPr/>
        </p:nvPicPr>
        <p:blipFill>
          <a:blip r:embed="rId3"/>
          <a:stretch>
            <a:fillRect/>
          </a:stretch>
        </p:blipFill>
        <p:spPr>
          <a:xfrm>
            <a:off x="1453243" y="1709186"/>
            <a:ext cx="9029700" cy="514881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FF0000"/>
                        </a:solidFill>
                        <a:latin typeface="Cambria Math" panose="02040503050406030204" pitchFamily="18" charset="0"/>
                      </a:rPr>
                      <m:t>𝑞</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𝑇</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0</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6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D59997-8F6B-9E31-E905-E67D8A01214D}"/>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l="-1159" t="-43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13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0" i="1" smtClean="0">
                        <a:solidFill>
                          <a:srgbClr val="FF0000"/>
                        </a:solidFill>
                        <a:latin typeface="Cambria Math" panose="02040503050406030204" pitchFamily="18" charset="0"/>
                      </a:rPr>
                      <m:t>𝑞</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287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pPr lvl="1"/>
                <a:r>
                  <a:rPr lang="en-US" b="1" dirty="0"/>
                  <a:t>Learn to match these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640975"/>
            <a:ext cx="696389"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a:off x="6188529" y="3640975"/>
            <a:ext cx="578031"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17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l="-1159" t="-5369" b="-6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2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pPr lvl="1"/>
                <a:r>
                  <a:rPr lang="en-US" dirty="0"/>
                  <a:t>Example, regression models</a:t>
                </a:r>
              </a:p>
              <a:p>
                <a:pPr lvl="1"/>
                <a:r>
                  <a:rPr lang="en-US" dirty="0"/>
                  <a:t>Example, classifier models</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a:t>
                </a:r>
                <a:r>
                  <a:rPr lang="en-US" dirty="0" err="1"/>
                  <a:t>trarget</a:t>
                </a:r>
                <a:r>
                  <a:rPr lang="en-US" dirty="0"/>
                  <a: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Built From Restricted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not a learned model, with mean of the previous step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159"/>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𝑇</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increasing variance   </a:t>
                </a:r>
                <a:endParaRPr lang="en-US" dirty="0"/>
              </a:p>
              <a:p>
                <a:pPr lvl="1"/>
                <a:r>
                  <a:rPr lang="en-US" dirty="0"/>
                  <a:t>Bounded to restrict variance over time steps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r="-17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𝑇</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4267" r="-116"/>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42022-99DC-0494-ADEA-6536C7E8A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5BE54-3F4C-E12C-67B5-C3CB9D781FED}"/>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25A3A066-8E8D-B9B1-886C-4303293BFEF3}"/>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9E56F7FD-7528-3CF0-A177-255478DBE61A}"/>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964A4B5B-39E0-3FF8-4775-4EED9AD5661A}"/>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can a diffusion Gaussian diffusion process represent the distribution of complex images?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The product of Gaussians represents a </a:t>
                </a:r>
                <a:r>
                  <a:rPr lang="en-US" b="1" dirty="0"/>
                  <a:t>complex mixture model</a:t>
                </a:r>
              </a:p>
              <a:p>
                <a:endParaRPr lang="en-US" dirty="0"/>
              </a:p>
            </p:txBody>
          </p:sp>
        </mc:Choice>
        <mc:Fallback xmlns="">
          <p:sp>
            <p:nvSpPr>
              <p:cNvPr id="11" name="Content Placeholder 2">
                <a:extLst>
                  <a:ext uri="{FF2B5EF4-FFF2-40B4-BE49-F238E27FC236}">
                    <a16:creationId xmlns:a16="http://schemas.microsoft.com/office/drawing/2014/main" id="{964A4B5B-39E0-3FF8-4775-4EED9AD5661A}"/>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193256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t>
                </a:r>
                <a:r>
                  <a:rPr lang="en-US" b="1" dirty="0"/>
                  <a:t>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a:t>
                </a:r>
                <a:r>
                  <a:rPr lang="en-US" b="1" dirty="0"/>
                  <a:t>learnable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endParaRPr lang="en-US" b="1"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651823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maximizing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t>variational theory  </a:t>
            </a:r>
          </a:p>
          <a:p>
            <a:r>
              <a:rPr lang="en-US" dirty="0"/>
              <a:t>This mathematical method is the basis for deriving VAEs and generative diffusion models  </a:t>
            </a:r>
          </a:p>
        </p:txBody>
      </p:sp>
    </p:spTree>
    <p:extLst>
      <p:ext uri="{BB962C8B-B14F-4D97-AF65-F5344CB8AC3E}">
        <p14:creationId xmlns:p14="http://schemas.microsoft.com/office/powerpoint/2010/main" val="158060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b="0" i="1"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given an observable target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e>
                    </m:d>
                  </m:oMath>
                </a14:m>
                <a:endParaRPr lang="en-US" dirty="0"/>
              </a:p>
              <a:p>
                <a:r>
                  <a:rPr lang="en-US" dirty="0"/>
                  <a:t>The generative model learns an </a:t>
                </a:r>
                <a:r>
                  <a:rPr lang="en-US" b="1" dirty="0"/>
                  <a:t>embedding space</a:t>
                </a:r>
                <a:r>
                  <a:rPr lang="en-US" dirty="0"/>
                  <a:t>,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a14:m>
                <a:r>
                  <a:rPr lang="en-US" dirty="0"/>
                  <a:t>,</a:t>
                </a:r>
                <a:r>
                  <a:rPr lang="en-US" b="1" dirty="0"/>
                  <a:t> </a:t>
                </a:r>
                <a:r>
                  <a:rPr lang="en-US" dirty="0"/>
                  <a:t>for generating new data instances,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x</m:t>
                      </m:r>
                      <m:r>
                        <a:rPr lang="en-US" i="1">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marL="0" indent="0">
                  <a:buNone/>
                </a:pPr>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the distribution of the observable, </a:t>
                </a: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oMath>
                </a14:m>
                <a:r>
                  <a:rPr lang="en-US" dirty="0"/>
                  <a:t>, as the </a:t>
                </a:r>
                <a:r>
                  <a:rPr lang="en-US" b="1" dirty="0"/>
                  <a:t>marginal of the joint distribution</a:t>
                </a:r>
                <a:r>
                  <a:rPr lang="en-US" dirty="0"/>
                  <a:t>, </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cases, </a:t>
                </a:r>
                <a:r>
                  <a:rPr lang="en-US" b="1" dirty="0"/>
                  <a:t>evaluating this integral is intractable!  </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20731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821452"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observable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maximize the </a:t>
                </a:r>
                <a:r>
                  <a:rPr lang="en-US" b="1" dirty="0"/>
                  <a:t>likelihood of the observable variables</a:t>
                </a:r>
                <a:r>
                  <a:rPr lang="en-US" dirty="0"/>
                  <a:t>, given the latent variables,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𝑧</m:t>
                              </m:r>
                            </m:e>
                          </m:d>
                        </m:den>
                      </m:f>
                    </m:oMath>
                  </m:oMathPara>
                </a14:m>
                <a:endParaRPr lang="en-US" dirty="0"/>
              </a:p>
              <a:p>
                <a:r>
                  <a:rPr lang="en-US" dirty="0"/>
                  <a:t>But, to normalize the above relation we need to already know unobservable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821452" cy="5522207"/>
              </a:xfrm>
              <a:blipFill>
                <a:blip r:embed="rId3"/>
                <a:stretch>
                  <a:fillRect l="-1126" t="-1766" r="-113"/>
                </a:stretch>
              </a:blipFill>
            </p:spPr>
            <p:txBody>
              <a:bodyPr/>
              <a:lstStyle/>
              <a:p>
                <a:r>
                  <a:rPr lang="en-US">
                    <a:noFill/>
                  </a:rPr>
                  <a:t> </a:t>
                </a:r>
              </a:p>
            </p:txBody>
          </p:sp>
        </mc:Fallback>
      </mc:AlternateContent>
    </p:spTree>
    <p:extLst>
      <p:ext uri="{BB962C8B-B14F-4D97-AF65-F5344CB8AC3E}">
        <p14:creationId xmlns:p14="http://schemas.microsoft.com/office/powerpoint/2010/main" val="383815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m:rPr>
                        <m:sty m:val="p"/>
                      </m:rPr>
                      <a:rPr lang="en-US" b="0" i="0" smtClean="0">
                        <a:latin typeface="Cambria Math" panose="02040503050406030204" pitchFamily="18" charset="0"/>
                      </a:rPr>
                      <m:t>log</m:t>
                    </m:r>
                    <m:r>
                      <a:rPr lang="en-US" b="0" i="0"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oMath>
                </a14:m>
                <a:r>
                  <a:rPr lang="en-US" dirty="0"/>
                  <a:t>, and find the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r>
                      <a:rPr lang="en-US" i="1">
                        <a:latin typeface="Cambria Math" panose="02040503050406030204" pitchFamily="18" charset="0"/>
                      </a:rPr>
                      <m:t>𝑧</m:t>
                    </m:r>
                  </m:oMath>
                </a14:m>
                <a:r>
                  <a:rPr lang="en-US" dirty="0"/>
                  <a:t>, given the observables,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with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398409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And</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55126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658847"/>
              </a:xfrm>
            </p:spPr>
            <p:txBody>
              <a:bodyPr>
                <a:normAutofit fontScale="92500"/>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Move the log inside the expectation and apply </a:t>
                </a:r>
                <a:r>
                  <a:rPr lang="en-US" b="1" dirty="0">
                    <a:hlinkClick r:id="rId2"/>
                  </a:rPr>
                  <a:t>Jensen’s inequality </a:t>
                </a:r>
                <a:r>
                  <a:rPr lang="en-US" dirty="0"/>
                  <a:t>to find the </a:t>
                </a:r>
                <a:r>
                  <a:rPr lang="en-US" b="1" dirty="0"/>
                  <a:t>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658847"/>
              </a:xfrm>
              <a:blipFill>
                <a:blip r:embed="rId3"/>
                <a:stretch>
                  <a:fillRect l="-1043" t="-1615" b="-753"/>
                </a:stretch>
              </a:blipFill>
            </p:spPr>
            <p:txBody>
              <a:bodyPr/>
              <a:lstStyle/>
              <a:p>
                <a:r>
                  <a:rPr lang="en-US">
                    <a:noFill/>
                  </a:rPr>
                  <a:t> </a:t>
                </a:r>
              </a:p>
            </p:txBody>
          </p:sp>
        </mc:Fallback>
      </mc:AlternateContent>
    </p:spTree>
    <p:extLst>
      <p:ext uri="{BB962C8B-B14F-4D97-AF65-F5344CB8AC3E}">
        <p14:creationId xmlns:p14="http://schemas.microsoft.com/office/powerpoint/2010/main" val="92913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many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290"/>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 </a:t>
                </a:r>
                <a:r>
                  <a:rPr lang="en-US" b="1" dirty="0"/>
                  <a:t>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925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l="-981" t="-162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77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79336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a:t>
                </a:r>
                <a:r>
                  <a:rPr lang="en-US" b="1" dirty="0"/>
                  <a:t>KL divergence between the final latent distribution and the Gaussian prior</a:t>
                </a:r>
                <a:r>
                  <a:rPr lang="en-US" dirty="0"/>
                  <a:t>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0694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a:t>
                </a:r>
                <a:r>
                  <a:rPr lang="en-US" b="1" dirty="0"/>
                  <a:t>KL divergence between the forward and reverse diffusion process  </a:t>
                </a:r>
              </a:p>
              <a:p>
                <a:r>
                  <a:rPr lang="en-US" dirty="0"/>
                  <a:t>Minimize this term by matching the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359356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a:t>
                </a:r>
                <a:r>
                  <a:rPr lang="en-US" b="1" dirty="0"/>
                  <a:t>learned noise term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b="1" dirty="0"/>
                  <a:t>Match the score of the forward process</a:t>
                </a:r>
                <a:r>
                  <a:rPr lang="en-US" dirty="0"/>
                  <a:t>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7246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638" b="-427"/>
                </a:stretch>
              </a:blipFill>
            </p:spPr>
            <p:txBody>
              <a:bodyPr/>
              <a:lstStyle/>
              <a:p>
                <a:r>
                  <a:rPr lang="en-US">
                    <a:noFill/>
                  </a:rPr>
                  <a:t> </a:t>
                </a:r>
              </a:p>
            </p:txBody>
          </p:sp>
        </mc:Fallback>
      </mc:AlternateContent>
    </p:spTree>
    <p:extLst>
      <p:ext uri="{BB962C8B-B14F-4D97-AF65-F5344CB8AC3E}">
        <p14:creationId xmlns:p14="http://schemas.microsoft.com/office/powerpoint/2010/main" val="42096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lnSpcReduction="10000"/>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lvl="1"/>
                <a:r>
                  <a:rPr lang="en-US" b="0" dirty="0"/>
                  <a:t>Learn a denoising term,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0" dirty="0"/>
                  <a:t>, to match the forward noise,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oMath>
                </a14:m>
                <a:endParaRPr lang="en-US" b="0" dirty="0"/>
              </a:p>
              <a:p>
                <a:pPr lvl="1"/>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r>
                  <a:rPr lang="en-US" dirty="0">
                    <a:ea typeface="Cambria Math" panose="02040503050406030204" pitchFamily="18" charset="0"/>
                  </a:rPr>
                  <a:t> </a:t>
                </a:r>
              </a:p>
              <a:p>
                <a:pPr lvl="1"/>
                <a:r>
                  <a:rPr lang="en-US" dirty="0">
                    <a:solidFill>
                      <a:schemeClr val="tx1"/>
                    </a:solidFill>
                    <a:ea typeface="Cambria Math" panose="02040503050406030204" pitchFamily="18" charset="0"/>
                  </a:rPr>
                  <a:t>Is a least squares loss problem</a:t>
                </a: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e>
                            <m:sub>
                              <m:r>
                                <a:rPr lang="en-US" b="1" i="1" smtClean="0">
                                  <a:latin typeface="Cambria Math" panose="02040503050406030204" pitchFamily="18" charset="0"/>
                                  <a:ea typeface="Cambria Math" panose="02040503050406030204" pitchFamily="18" charset="0"/>
                                </a:rPr>
                                <m:t> </m:t>
                              </m:r>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a:p>
                <a:pPr marL="0" indent="0">
                  <a:buNone/>
                </a:pPr>
                <a:endParaRPr lang="en-US" dirty="0"/>
              </a:p>
              <a:p>
                <a:pPr marL="0" indent="0">
                  <a:buNone/>
                </a:pPr>
                <a:r>
                  <a:rPr lang="en-US" sz="2400" dirty="0">
                    <a:solidFill>
                      <a:schemeClr val="accent1"/>
                    </a:solidFill>
                  </a:rPr>
                  <a:t>The full derivation of these terms can be found in </a:t>
                </a:r>
                <a:r>
                  <a:rPr lang="en-US" sz="2400" dirty="0">
                    <a:solidFill>
                      <a:schemeClr val="accent1"/>
                    </a:solidFill>
                    <a:hlinkClick r:id="rId2"/>
                  </a:rPr>
                  <a:t>Ho, et. al., 2020</a:t>
                </a:r>
                <a:r>
                  <a:rPr lang="en-US" dirty="0">
                    <a:hlinkClick r:id="rId2"/>
                  </a:rPr>
                  <a:t> </a:t>
                </a:r>
                <a:endParaRPr lang="en-US" dirty="0"/>
              </a:p>
            </p:txBody>
          </p:sp>
        </mc:Choice>
        <mc:Fallback xmlns="">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3"/>
                <a:stretch>
                  <a:fillRect l="-1217" t="-2350"/>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for the distribution by minimizing loss function </a:t>
            </a:r>
          </a:p>
        </p:txBody>
      </p:sp>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3"/>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Draw a sample from the image distribution</a:t>
                </a:r>
              </a:p>
              <a:p>
                <a:r>
                  <a:rPr lang="en-US" dirty="0"/>
                  <a:t>Sample from uniform distribution of time steps</a:t>
                </a:r>
              </a:p>
              <a:p>
                <a:r>
                  <a:rPr lang="en-US" dirty="0"/>
                  <a:t>Draw additive noise of time step from standard Normal </a:t>
                </a:r>
              </a:p>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A907D0CC-1654-9C70-24C2-AB3CF6D905D4}"/>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4"/>
                <a:stretch>
                  <a:fillRect l="-1871" t="-2326" r="-187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5508163" y="2379966"/>
            <a:ext cx="1271266" cy="789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a:off x="6143796" y="3266566"/>
            <a:ext cx="635633" cy="16243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p:cNvCxnSpPr>
          <p:nvPr/>
        </p:nvCxnSpPr>
        <p:spPr>
          <a:xfrm flipV="1">
            <a:off x="6362457" y="3734546"/>
            <a:ext cx="416972" cy="3157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6554A9-6538-F665-215A-912F7CF7D919}"/>
              </a:ext>
            </a:extLst>
          </p:cNvPr>
          <p:cNvCxnSpPr>
            <a:cxnSpLocks/>
          </p:cNvCxnSpPr>
          <p:nvPr/>
        </p:nvCxnSpPr>
        <p:spPr>
          <a:xfrm flipV="1">
            <a:off x="5413472" y="4126725"/>
            <a:ext cx="1424894" cy="13316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77BB-D073-D6B9-A170-A9A02825E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FD33D-DC09-05FF-1E01-65BAFC028FD1}"/>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275DB347-5A6A-3A51-7C84-C296C4278B84}"/>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for the distribution by minimizing loss function </a:t>
            </a:r>
          </a:p>
        </p:txBody>
      </p:sp>
      <p:pic>
        <p:nvPicPr>
          <p:cNvPr id="6" name="Picture 5">
            <a:extLst>
              <a:ext uri="{FF2B5EF4-FFF2-40B4-BE49-F238E27FC236}">
                <a16:creationId xmlns:a16="http://schemas.microsoft.com/office/drawing/2014/main" id="{C6971188-F124-FDCC-EC0A-04F82EA5FA15}"/>
              </a:ext>
            </a:extLst>
          </p:cNvPr>
          <p:cNvPicPr>
            <a:picLocks noChangeAspect="1"/>
          </p:cNvPicPr>
          <p:nvPr/>
        </p:nvPicPr>
        <p:blipFill>
          <a:blip r:embed="rId3"/>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474B256-ABA2-A040-264A-BC2C90EC7113}"/>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r>
                  <a:rPr lang="en-US" dirty="0"/>
                  <a:t>Gradient is of the squared differences between noise, , and noise predicted by the neural network</a:t>
                </a:r>
              </a:p>
              <a:p>
                <a:r>
                  <a:rPr lang="en-US" dirty="0"/>
                  <a:t>Absolute difference is more robust to outliers and is sometimes used</a:t>
                </a:r>
              </a:p>
              <a:p>
                <a:endParaRPr lang="en-US" dirty="0"/>
              </a:p>
            </p:txBody>
          </p:sp>
        </mc:Choice>
        <mc:Fallback xmlns="">
          <p:sp>
            <p:nvSpPr>
              <p:cNvPr id="7" name="Content Placeholder 2">
                <a:extLst>
                  <a:ext uri="{FF2B5EF4-FFF2-40B4-BE49-F238E27FC236}">
                    <a16:creationId xmlns:a16="http://schemas.microsoft.com/office/drawing/2014/main" id="{6474B256-ABA2-A040-264A-BC2C90EC7113}"/>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4"/>
                <a:stretch>
                  <a:fillRect l="-1871" t="-2326" r="-301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364BB41-0A67-2E31-E682-1AE0A921DD44}"/>
              </a:ext>
            </a:extLst>
          </p:cNvPr>
          <p:cNvCxnSpPr>
            <a:cxnSpLocks/>
          </p:cNvCxnSpPr>
          <p:nvPr/>
        </p:nvCxnSpPr>
        <p:spPr>
          <a:xfrm>
            <a:off x="6267796" y="4006735"/>
            <a:ext cx="1197033" cy="3103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1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856232"/>
          </a:xfrm>
        </p:spPr>
        <p:txBody>
          <a:bodyPr>
            <a:noAutofit/>
          </a:bodyPr>
          <a:lstStyle/>
          <a:p>
            <a:pPr marL="0" indent="0">
              <a:lnSpc>
                <a:spcPct val="80000"/>
              </a:lnSpc>
              <a:buNone/>
            </a:pPr>
            <a:r>
              <a:rPr lang="en-US" dirty="0"/>
              <a:t>The DDPM algorithm of </a:t>
            </a:r>
            <a:r>
              <a:rPr lang="en-US" dirty="0">
                <a:hlinkClick r:id="rId2"/>
              </a:rPr>
              <a:t>Ho, et. al., 2020</a:t>
            </a:r>
            <a:r>
              <a:rPr lang="en-US" dirty="0"/>
              <a:t> samples from the learned distribution to generate images by denoising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Denoise image at each time step by removing learned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a:t>
                </a:r>
              </a:p>
              <a:p>
                <a:endParaRPr lang="en-US" dirty="0"/>
              </a:p>
            </p:txBody>
          </p:sp>
        </mc:Choice>
        <mc:Fallback xmlns="">
          <p:sp>
            <p:nvSpPr>
              <p:cNvPr id="7" name="Content Placeholder 2">
                <a:extLst>
                  <a:ext uri="{FF2B5EF4-FFF2-40B4-BE49-F238E27FC236}">
                    <a16:creationId xmlns:a16="http://schemas.microsoft.com/office/drawing/2014/main" id="{0D3F80B7-1F63-ED2B-E8C3-349C44C947EA}"/>
                  </a:ext>
                </a:extLst>
              </p:cNvPr>
              <p:cNvSpPr txBox="1">
                <a:spLocks noRot="1" noChangeAspect="1" noMove="1" noResize="1" noEditPoints="1" noAdjustHandles="1" noChangeArrowheads="1" noChangeShapeType="1" noTextEdit="1"/>
              </p:cNvSpPr>
              <p:nvPr/>
            </p:nvSpPr>
            <p:spPr>
              <a:xfrm>
                <a:off x="478490" y="2188029"/>
                <a:ext cx="5192967" cy="4317506"/>
              </a:xfrm>
              <a:prstGeom prst="rect">
                <a:avLst/>
              </a:prstGeom>
              <a:blipFill>
                <a:blip r:embed="rId4"/>
                <a:stretch>
                  <a:fillRect l="-2113" t="-2401" r="-58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839818" y="4009670"/>
            <a:ext cx="446682" cy="241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term,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smtClean="0">
                            <a:latin typeface="Cambria Math" panose="02040503050406030204" pitchFamily="18" charset="0"/>
                            <a:ea typeface="Cambria Math" panose="02040503050406030204" pitchFamily="18" charset="0"/>
                          </a:rPr>
                          <m:t>𝜃</m:t>
                        </m:r>
                      </m:sub>
                    </m:sSub>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3AFC-84A3-73A2-566E-EAC007C3C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B1241-21A5-421C-FF42-4EB8454CD08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BB943F85-E71C-2B42-E382-2C74F7D5BD4C}"/>
              </a:ext>
            </a:extLst>
          </p:cNvPr>
          <p:cNvSpPr>
            <a:spLocks noGrp="1"/>
          </p:cNvSpPr>
          <p:nvPr>
            <p:ph idx="1"/>
          </p:nvPr>
        </p:nvSpPr>
        <p:spPr>
          <a:xfrm>
            <a:off x="789301" y="1124339"/>
            <a:ext cx="10515600" cy="5593468"/>
          </a:xfrm>
        </p:spPr>
        <p:txBody>
          <a:bodyPr>
            <a:normAutofit/>
          </a:bodyPr>
          <a:lstStyle/>
          <a:p>
            <a:pPr marL="0" indent="0">
              <a:buNone/>
            </a:pPr>
            <a:r>
              <a:rPr lang="en-US" dirty="0"/>
              <a:t>Key references used to prepare this lesson</a:t>
            </a:r>
          </a:p>
          <a:p>
            <a:r>
              <a:rPr lang="en-US" dirty="0">
                <a:hlinkClick r:id="rId2"/>
              </a:rPr>
              <a:t>Denoising Diffusion Probabilistic Models, Ho, Jain and </a:t>
            </a:r>
            <a:r>
              <a:rPr lang="en-US" dirty="0" err="1">
                <a:hlinkClick r:id="rId2"/>
              </a:rPr>
              <a:t>Abbeel</a:t>
            </a:r>
            <a:r>
              <a:rPr lang="en-US" dirty="0">
                <a:hlinkClick r:id="rId2"/>
              </a:rPr>
              <a:t>, 2020</a:t>
            </a:r>
            <a:endParaRPr lang="en-US" dirty="0"/>
          </a:p>
          <a:p>
            <a:r>
              <a:rPr lang="en-US" dirty="0">
                <a:hlinkClick r:id="rId3"/>
              </a:rPr>
              <a:t>Denoising Diffusion Implicit Models, Song, Meng and Ermon, 2022</a:t>
            </a:r>
            <a:endParaRPr lang="en-US" dirty="0"/>
          </a:p>
          <a:p>
            <a:r>
              <a:rPr lang="en-US" dirty="0">
                <a:hlinkClick r:id="rId4"/>
              </a:rPr>
              <a:t>Classifier-Free Diffusion Guidance, Ho and </a:t>
            </a:r>
            <a:r>
              <a:rPr lang="en-US" dirty="0" err="1">
                <a:hlinkClick r:id="rId4"/>
              </a:rPr>
              <a:t>Salimans</a:t>
            </a:r>
            <a:r>
              <a:rPr lang="en-US" dirty="0">
                <a:hlinkClick r:id="rId4"/>
              </a:rPr>
              <a:t>, 2022</a:t>
            </a:r>
            <a:endParaRPr lang="en-US" dirty="0">
              <a:hlinkClick r:id="rId5"/>
            </a:endParaRPr>
          </a:p>
          <a:p>
            <a:r>
              <a:rPr lang="en-US" dirty="0">
                <a:hlinkClick r:id="rId5"/>
              </a:rPr>
              <a:t>Understanding Diffusion Models: A Unified Perspective, Luo, 2022</a:t>
            </a:r>
            <a:endParaRPr lang="en-US" dirty="0"/>
          </a:p>
          <a:p>
            <a:r>
              <a:rPr lang="en-US" dirty="0">
                <a:hlinkClick r:id="rId6"/>
              </a:rPr>
              <a:t>What are Diffusion Models?, Lian Weng’s blog post, updated, 2024</a:t>
            </a:r>
            <a:endParaRPr lang="en-US" dirty="0"/>
          </a:p>
          <a:p>
            <a:pPr marL="0" indent="0">
              <a:buNone/>
            </a:pPr>
            <a:endParaRPr lang="en-US" dirty="0"/>
          </a:p>
          <a:p>
            <a:pPr marL="0" indent="0">
              <a:buNone/>
            </a:pPr>
            <a:r>
              <a:rPr lang="en-US" b="1" dirty="0"/>
              <a:t>Generative image models are an active area of research with rapidly growing literature. We can only discuss the basics in one short lesson</a:t>
            </a:r>
          </a:p>
          <a:p>
            <a:r>
              <a:rPr lang="en-US" b="1" dirty="0"/>
              <a:t>Score matching</a:t>
            </a:r>
            <a:r>
              <a:rPr lang="en-US" dirty="0"/>
              <a:t>, an alternative approach to learning in diffusion networks can be found in </a:t>
            </a:r>
            <a:r>
              <a:rPr lang="en-US" b="0" i="0" u="none" strike="noStrike" dirty="0">
                <a:effectLst/>
                <a:latin typeface="Lucida Grande"/>
                <a:hlinkClick r:id="rId7"/>
              </a:rPr>
              <a:t>Song</a:t>
            </a:r>
            <a:r>
              <a:rPr lang="en-US" b="0" i="0" dirty="0">
                <a:solidFill>
                  <a:srgbClr val="000000"/>
                </a:solidFill>
                <a:effectLst/>
                <a:latin typeface="Lucida Grande"/>
                <a:hlinkClick r:id="rId7"/>
              </a:rPr>
              <a:t>, </a:t>
            </a:r>
            <a:r>
              <a:rPr lang="en-US" b="0" i="0" u="none" strike="noStrike" dirty="0">
                <a:effectLst/>
                <a:latin typeface="Lucida Grande"/>
                <a:hlinkClick r:id="rId7"/>
              </a:rPr>
              <a:t>et. al., 2019</a:t>
            </a:r>
            <a:endParaRPr lang="en-US" dirty="0"/>
          </a:p>
          <a:p>
            <a:endParaRPr lang="en-US" dirty="0"/>
          </a:p>
        </p:txBody>
      </p:sp>
    </p:spTree>
    <p:extLst>
      <p:ext uri="{BB962C8B-B14F-4D97-AF65-F5344CB8AC3E}">
        <p14:creationId xmlns:p14="http://schemas.microsoft.com/office/powerpoint/2010/main" val="3909381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to reduce sampling requirements</a:t>
            </a:r>
          </a:p>
          <a:p>
            <a:r>
              <a:rPr lang="en-US" dirty="0"/>
              <a:t>An alternative approach to more efficient diffusion model sampling is </a:t>
            </a:r>
            <a:r>
              <a:rPr lang="en-US" dirty="0">
                <a:hlinkClick r:id="rId4"/>
              </a:rPr>
              <a:t>Progressive Distillation for Fast Sampling of Diffusion Models, </a:t>
            </a:r>
            <a:r>
              <a:rPr lang="en-US" dirty="0" err="1">
                <a:hlinkClick r:id="rId4"/>
              </a:rPr>
              <a:t>Salimans</a:t>
            </a:r>
            <a:r>
              <a:rPr lang="en-US" dirty="0">
                <a:hlinkClick r:id="rId4"/>
              </a:rPr>
              <a:t> and Ho, 2022</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B213A-3448-4CE1-4F84-02488E42F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20A3C-27AC-9007-A969-02C4441066C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15CAD80-EBF4-F089-70E3-6465D4129599}"/>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hlinkClick r:id="rId2"/>
                  </a:rPr>
                  <a:t>Song et.al. 202</a:t>
                </a:r>
                <a:r>
                  <a:rPr lang="en-US" dirty="0"/>
                  <a:t>0, proposed the diffusion denoising implicit model (DDIP) with sampling improvements</a:t>
                </a:r>
              </a:p>
              <a:p>
                <a:r>
                  <a:rPr lang="en-US" dirty="0"/>
                  <a:t>The forward diffusion process to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depends not only on the prior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but on the initial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r>
                  <a:rPr lang="en-US" dirty="0"/>
                  <a:t>This is no longer a Markov diffusion process! </a:t>
                </a:r>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315CAD80-EBF4-F089-70E3-6465D4129599}"/>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2AD2AD0-D9DF-D0C6-2A06-9E973E70CBB5}"/>
              </a:ext>
            </a:extLst>
          </p:cNvPr>
          <p:cNvPicPr>
            <a:picLocks noChangeAspect="1"/>
          </p:cNvPicPr>
          <p:nvPr/>
        </p:nvPicPr>
        <p:blipFill>
          <a:blip r:embed="rId4"/>
          <a:stretch>
            <a:fillRect/>
          </a:stretch>
        </p:blipFill>
        <p:spPr>
          <a:xfrm>
            <a:off x="599267" y="4237313"/>
            <a:ext cx="10993465" cy="1902543"/>
          </a:xfrm>
          <a:prstGeom prst="rect">
            <a:avLst/>
          </a:prstGeom>
        </p:spPr>
      </p:pic>
    </p:spTree>
    <p:extLst>
      <p:ext uri="{BB962C8B-B14F-4D97-AF65-F5344CB8AC3E}">
        <p14:creationId xmlns:p14="http://schemas.microsoft.com/office/powerpoint/2010/main" val="416960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DDPM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Rather than working with a Markov process, DDIM adds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116"/>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and after a lot of algebra we get a </a:t>
                </a:r>
                <a:r>
                  <a:rPr lang="en-US" b="1" dirty="0"/>
                  <a:t>consistency term</a:t>
                </a:r>
                <a:r>
                  <a:rPr lang="en-US" dirty="0"/>
                  <a: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r>
                  <a:rPr lang="en-US" dirty="0"/>
                  <a:t>We 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the </a:t>
                </a:r>
                <a:r>
                  <a:rPr lang="en-US" b="1" dirty="0"/>
                  <a:t>denoising matching term, </a:t>
                </a:r>
                <a:r>
                  <a:rPr lang="en-US" dirty="0"/>
                  <a:t>with no dependence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oMath>
                </a14:m>
                <a:endParaRPr lang="en-US" b="1" dirty="0"/>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t> is the learnable image denoising transition step</a:t>
                </a:r>
              </a:p>
              <a:p>
                <a:r>
                  <a:rPr lang="en-US" dirty="0"/>
                  <a:t>Use </a:t>
                </a:r>
                <a14:m>
                  <m:oMath xmlns:m="http://schemas.openxmlformats.org/officeDocument/2006/math">
                    <m:r>
                      <a:rPr lang="en-US" b="0"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as a ground truth to compare with learnable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solidFill>
                      <a:schemeClr val="tx1"/>
                    </a:solidFill>
                  </a:rPr>
                  <a:t>   </a:t>
                </a:r>
              </a:p>
              <a:p>
                <a:r>
                  <a:rPr lang="en-US" dirty="0"/>
                  <a:t>The </a:t>
                </a:r>
                <a:r>
                  <a:rPr lang="en-US" dirty="0">
                    <a:solidFill>
                      <a:schemeClr val="tx1"/>
                    </a:solidFill>
                  </a:rPr>
                  <a:t>KL divergence is minimized when the two steps converge </a:t>
                </a:r>
              </a:p>
              <a:p>
                <a:r>
                  <a:rPr lang="en-US" dirty="0"/>
                  <a:t>The sum of these KL divergences is the main term to optimize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pPr marL="0" indent="0">
                  <a:buNone/>
                </a:pPr>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217"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a:t>
                </a:r>
                <a:r>
                  <a:rPr lang="en-US" b="1" dirty="0"/>
                  <a:t>sampling is deterministic </a:t>
                </a:r>
                <a:r>
                  <a:rPr lang="en-US" dirty="0"/>
                  <a:t>for the noise distribution </a:t>
                </a:r>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much higher quality samples with many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a:t>
            </a:r>
            <a:r>
              <a:rPr lang="en-US" b="1" dirty="0"/>
              <a:t>DDIM to interpolate over the latent variables</a:t>
            </a:r>
            <a:r>
              <a:rPr lang="en-US" dirty="0"/>
              <a:t> reducing required number of samples      </a:t>
            </a:r>
          </a:p>
          <a:p>
            <a:pPr marL="514350" indent="-514350">
              <a:buFont typeface="+mj-lt"/>
              <a:buAutoNum type="arabicPeriod"/>
            </a:pPr>
            <a:endParaRPr lang="en-US" dirty="0"/>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a:p>
            <a:r>
              <a:rPr lang="en-US" sz="2800" b="1" dirty="0">
                <a:latin typeface="+mn-lt"/>
                <a:cs typeface="Segoe UI" panose="020B0502040204020203" pitchFamily="34" charset="0"/>
              </a:rPr>
              <a:t>Kernel inception distance (KDI) </a:t>
            </a:r>
            <a:r>
              <a:rPr lang="en-US" sz="2800" dirty="0">
                <a:latin typeface="+mn-lt"/>
                <a:cs typeface="Segoe UI" panose="020B0502040204020203" pitchFamily="34" charset="0"/>
              </a:rPr>
              <a:t>of </a:t>
            </a:r>
            <a:r>
              <a:rPr lang="en-US" sz="2800" u="sng" dirty="0" err="1">
                <a:latin typeface="+mn-lt"/>
                <a:hlinkClick r:id="rId5"/>
              </a:rPr>
              <a:t>Bińkowski</a:t>
            </a:r>
            <a:r>
              <a:rPr lang="en-US" sz="2800" u="sng" dirty="0">
                <a:latin typeface="+mn-lt"/>
                <a:hlinkClick r:id="rId5"/>
              </a:rPr>
              <a:t>, et. al., 2018</a:t>
            </a:r>
            <a:r>
              <a:rPr lang="en-US" sz="2800" dirty="0">
                <a:latin typeface="+mn-lt"/>
              </a:rPr>
              <a:t> is a robust measure using maximums</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the generative model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b="-4923"/>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An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Binkowski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a:t>
                </a:r>
                <a:r>
                  <a:rPr lang="en-US" sz="2800" u="sng" dirty="0" err="1">
                    <a:latin typeface="+mn-lt"/>
                    <a:hlinkClick r:id="rId3"/>
                  </a:rPr>
                  <a:t>Bińkowski</a:t>
                </a:r>
                <a:r>
                  <a:rPr lang="en-US" sz="2800" u="sng" dirty="0">
                    <a:latin typeface="+mn-lt"/>
                    <a:hlinkClick r:id="rId3"/>
                  </a:rPr>
                  <a:t>, et. al., 2018</a:t>
                </a:r>
                <a:r>
                  <a:rPr lang="en-US" sz="2800" dirty="0">
                    <a:latin typeface="+mn-lt"/>
                    <a:cs typeface="Segoe UI" panose="020B0502040204020203" pitchFamily="34" charset="0"/>
                  </a:rPr>
                  <a:t>) is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prompt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of the likelihood (score function)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F6A1-FACD-DE46-DB4F-696397AF1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150D3-8487-B47B-661F-CCE1696D0404}"/>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C2B09692-09A2-BFE0-0835-5AE9BFA8454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What are the alternatives to classifier guidance?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In practice, classifier guidance has proved to be problematic</a:t>
            </a:r>
          </a:p>
          <a:p>
            <a:pPr lvl="1"/>
            <a:r>
              <a:rPr lang="en-US" sz="2400" dirty="0">
                <a:latin typeface="+mn-lt"/>
                <a:cs typeface="Segoe UI" panose="020B0502040204020203" pitchFamily="34" charset="0"/>
              </a:rPr>
              <a:t>Generality limited by number of categories known to classifier</a:t>
            </a:r>
          </a:p>
          <a:p>
            <a:pPr lvl="1"/>
            <a:r>
              <a:rPr lang="en-US" sz="2400" dirty="0">
                <a:latin typeface="+mn-lt"/>
                <a:cs typeface="Segoe UI" panose="020B0502040204020203" pitchFamily="34" charset="0"/>
              </a:rPr>
              <a:t>Complex loss function derivatives make learning with backpropagation difficult     </a:t>
            </a:r>
          </a:p>
          <a:p>
            <a:r>
              <a:rPr lang="en-US" sz="2800" dirty="0">
                <a:latin typeface="+mn-lt"/>
                <a:cs typeface="Segoe UI" panose="020B0502040204020203" pitchFamily="34" charset="0"/>
              </a:rPr>
              <a:t>C</a:t>
            </a:r>
            <a:r>
              <a:rPr lang="en-US" sz="2800" b="1" dirty="0">
                <a:latin typeface="+mn-lt"/>
                <a:cs typeface="Segoe UI" panose="020B0502040204020203" pitchFamily="34" charset="0"/>
              </a:rPr>
              <a:t>lassifier-free guidance </a:t>
            </a:r>
            <a:r>
              <a:rPr lang="en-US" sz="2800" dirty="0">
                <a:latin typeface="+mn-lt"/>
                <a:cs typeface="Segoe UI" panose="020B0502040204020203" pitchFamily="34" charset="0"/>
              </a:rPr>
              <a:t>algorithms were introduced by </a:t>
            </a:r>
            <a:r>
              <a:rPr lang="en-US" sz="2800" dirty="0">
                <a:latin typeface="+mn-lt"/>
                <a:cs typeface="Segoe UI" panose="020B0502040204020203" pitchFamily="34" charset="0"/>
                <a:hlinkClick r:id="rId3"/>
              </a:rPr>
              <a:t>Ho and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2021</a:t>
            </a:r>
            <a:r>
              <a:rPr lang="en-US" sz="2800" dirty="0">
                <a:latin typeface="+mn-lt"/>
                <a:cs typeface="Segoe UI" panose="020B0502040204020203" pitchFamily="34" charset="0"/>
              </a:rPr>
              <a:t>   </a:t>
            </a:r>
          </a:p>
          <a:p>
            <a:r>
              <a:rPr lang="en-US" sz="2800" dirty="0">
                <a:latin typeface="+mn-lt"/>
                <a:cs typeface="Segoe UI" panose="020B0502040204020203" pitchFamily="34" charset="0"/>
              </a:rPr>
              <a:t>An alternative is </a:t>
            </a:r>
            <a:r>
              <a:rPr lang="en-US" sz="2800" b="1" dirty="0">
                <a:latin typeface="+mn-lt"/>
                <a:cs typeface="Segoe UI" panose="020B0502040204020203" pitchFamily="34" charset="0"/>
              </a:rPr>
              <a:t>Grounded Language Image Pretraining (GLIP)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Applies multi-task vision and language pre-training</a:t>
            </a:r>
          </a:p>
          <a:p>
            <a:pPr lvl="1"/>
            <a:r>
              <a:rPr lang="en-US" sz="2400" dirty="0">
                <a:latin typeface="+mn-lt"/>
                <a:cs typeface="Segoe UI" panose="020B0502040204020203" pitchFamily="34" charset="0"/>
              </a:rPr>
              <a:t>See </a:t>
            </a:r>
            <a:r>
              <a:rPr lang="en-US" sz="2400" dirty="0">
                <a:latin typeface="+mn-lt"/>
                <a:cs typeface="Segoe UI" panose="020B0502040204020203" pitchFamily="34" charset="0"/>
                <a:hlinkClick r:id="rId4"/>
              </a:rPr>
              <a:t>Li, et. al., 2022 </a:t>
            </a:r>
            <a:r>
              <a:rPr lang="en-US" sz="2400" dirty="0">
                <a:latin typeface="+mn-lt"/>
                <a:cs typeface="Segoe UI" panose="020B0502040204020203" pitchFamily="34" charset="0"/>
              </a:rPr>
              <a:t>and </a:t>
            </a:r>
            <a:r>
              <a:rPr lang="en-US" sz="2400" dirty="0">
                <a:latin typeface="+mn-lt"/>
                <a:cs typeface="Segoe UI" panose="020B0502040204020203" pitchFamily="34" charset="0"/>
                <a:hlinkClick r:id="rId5"/>
              </a:rPr>
              <a:t>Zhang, et. al., 2022</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 </a:t>
            </a:r>
            <a:r>
              <a:rPr lang="en-US" sz="2400" b="1" dirty="0">
                <a:latin typeface="+mn-lt"/>
                <a:cs typeface="Segoe UI" panose="020B0502040204020203" pitchFamily="34" charset="0"/>
              </a:rPr>
              <a:t>foundation model </a:t>
            </a:r>
            <a:r>
              <a:rPr lang="en-US" sz="2400" dirty="0">
                <a:latin typeface="+mn-lt"/>
                <a:cs typeface="Segoe UI" panose="020B0502040204020203" pitchFamily="34" charset="0"/>
              </a:rPr>
              <a:t>useful for many tasks, object detection, segmentation, etc. </a:t>
            </a:r>
          </a:p>
          <a:p>
            <a:pPr lvl="1"/>
            <a:r>
              <a:rPr lang="en-US" sz="2400" dirty="0">
                <a:latin typeface="+mn-lt"/>
                <a:cs typeface="Segoe UI" panose="020B0502040204020203" pitchFamily="34" charset="0"/>
              </a:rPr>
              <a:t>Generally found to have worse performance compared to classifier-free guidance for generative tasks</a:t>
            </a:r>
          </a:p>
        </p:txBody>
      </p:sp>
    </p:spTree>
    <p:extLst>
      <p:ext uri="{BB962C8B-B14F-4D97-AF65-F5344CB8AC3E}">
        <p14:creationId xmlns:p14="http://schemas.microsoft.com/office/powerpoint/2010/main" val="119543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C</a:t>
                </a:r>
                <a:r>
                  <a:rPr lang="en-US" sz="2800" dirty="0">
                    <a:latin typeface="+mn-lt"/>
                    <a:cs typeface="Segoe UI" panose="020B0502040204020203" pitchFamily="34" charset="0"/>
                  </a:rPr>
                  <a:t>lassifier-free guidance algorithms overcome limitations of classifier guidance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above for the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Introduce a trade-off parameter, </a:t>
                </a:r>
                <a14:m>
                  <m:oMath xmlns:m="http://schemas.openxmlformats.org/officeDocument/2006/math">
                    <m:r>
                      <a:rPr lang="en-US" sz="2800" i="1">
                        <a:latin typeface="Cambria Math" panose="02040503050406030204" pitchFamily="18" charset="0"/>
                      </a:rPr>
                      <m:t>𝑠</m:t>
                    </m:r>
                  </m:oMath>
                </a14:m>
                <a:r>
                  <a:rPr lang="en-US" sz="2800" dirty="0">
                    <a:latin typeface="+mn-lt"/>
                    <a:cs typeface="Segoe UI" panose="020B0502040204020203" pitchFamily="34" charset="0"/>
                  </a:rPr>
                  <a:t>, between conditional gradient and likelihood of image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Gradient of the guided generative model with no classifier term</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642132" cy="5570012"/>
          </a:xfrm>
        </p:spPr>
        <p:txBody>
          <a:bodyPr/>
          <a:lstStyle/>
          <a:p>
            <a:pPr marL="0" indent="0">
              <a:buNone/>
            </a:pPr>
            <a:r>
              <a:rPr lang="en-US" sz="2800" dirty="0">
                <a:latin typeface="+mj-lt"/>
                <a:cs typeface="Segoe UI" panose="020B0502040204020203" pitchFamily="34" charset="0"/>
              </a:rPr>
              <a:t>Example of classifier-free guidance</a:t>
            </a:r>
          </a:p>
          <a:p>
            <a:r>
              <a:rPr lang="en-US" sz="2800" dirty="0">
                <a:latin typeface="+mj-lt"/>
                <a:cs typeface="Segoe UI" panose="020B0502040204020203" pitchFamily="34" charset="0"/>
              </a:rPr>
              <a:t>Unconditional diffusion model on left</a:t>
            </a:r>
          </a:p>
          <a:p>
            <a:r>
              <a:rPr lang="en-US" sz="2800" dirty="0">
                <a:latin typeface="+mj-lt"/>
                <a:cs typeface="Segoe UI" panose="020B0502040204020203" pitchFamily="34" charset="0"/>
              </a:rPr>
              <a:t>Classifier-free guidance on right</a:t>
            </a:r>
          </a:p>
          <a:p>
            <a:r>
              <a:rPr lang="en-US" sz="2800" dirty="0">
                <a:latin typeface="+mj-lt"/>
                <a:cs typeface="Segoe UI" panose="020B0502040204020203" pitchFamily="34" charset="0"/>
              </a:rPr>
              <a:t>Notice more specific response with classifier-free guidance </a:t>
            </a: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21A50-A61F-EA59-E122-4558275E8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5457A-5AC9-2EED-1C93-F5D073DC16A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7D2119FE-A7EC-DCE0-339E-20A191AB8101}"/>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Other references on guided image generation   </a:t>
            </a:r>
          </a:p>
          <a:p>
            <a:pPr marL="0" indent="0">
              <a:buNone/>
            </a:pPr>
            <a:r>
              <a:rPr lang="en-US" sz="2800" dirty="0">
                <a:latin typeface="+mn-lt"/>
                <a:hlinkClick r:id="rId3"/>
              </a:rPr>
              <a:t>Photorealistic Text-to-Image Diffusion Models with Deep Language Understanding, </a:t>
            </a:r>
            <a:r>
              <a:rPr lang="en-US" sz="2800" dirty="0" err="1">
                <a:latin typeface="+mn-lt"/>
                <a:hlinkClick r:id="rId3"/>
              </a:rPr>
              <a:t>Saharia</a:t>
            </a:r>
            <a:r>
              <a:rPr lang="en-US" sz="2800" dirty="0">
                <a:latin typeface="+mn-lt"/>
                <a:hlinkClick r:id="rId3"/>
              </a:rPr>
              <a:t>, et. al., 2022</a:t>
            </a:r>
            <a:endParaRPr lang="en-US" sz="2800" dirty="0">
              <a:latin typeface="+mn-lt"/>
            </a:endParaRPr>
          </a:p>
          <a:p>
            <a:pPr marL="0" indent="0">
              <a:buNone/>
            </a:pPr>
            <a:r>
              <a:rPr lang="en-US" sz="2800" dirty="0">
                <a:latin typeface="+mn-lt"/>
                <a:hlinkClick r:id="rId4"/>
              </a:rPr>
              <a:t>Text2Human: Text-Driven Controllable Human Image Generation, </a:t>
            </a:r>
            <a:r>
              <a:rPr lang="en-US" sz="2800" dirty="0" err="1">
                <a:latin typeface="+mn-lt"/>
                <a:hlinkClick r:id="rId4"/>
              </a:rPr>
              <a:t>Jaing</a:t>
            </a:r>
            <a:r>
              <a:rPr lang="en-US" sz="2800" dirty="0">
                <a:latin typeface="+mn-lt"/>
                <a:hlinkClick r:id="rId4"/>
              </a:rPr>
              <a:t>, et. al., 2022</a:t>
            </a:r>
            <a:endParaRPr lang="en-US" sz="2800" dirty="0">
              <a:latin typeface="+mn-lt"/>
            </a:endParaRPr>
          </a:p>
          <a:p>
            <a:pPr marL="0" indent="0">
              <a:buNone/>
            </a:pPr>
            <a:r>
              <a:rPr lang="en-US" sz="2800" dirty="0">
                <a:latin typeface="+mn-lt"/>
                <a:hlinkClick r:id="rId5"/>
              </a:rPr>
              <a:t>Hierarchical Text-Conditional Image Generation with GLIP </a:t>
            </a:r>
            <a:r>
              <a:rPr lang="en-US" sz="2800" dirty="0" err="1">
                <a:latin typeface="+mn-lt"/>
                <a:hlinkClick r:id="rId5"/>
              </a:rPr>
              <a:t>Latents</a:t>
            </a:r>
            <a:r>
              <a:rPr lang="en-US" sz="2800" dirty="0">
                <a:latin typeface="+mn-lt"/>
                <a:hlinkClick r:id="rId5"/>
              </a:rPr>
              <a:t>, Ramesh, et. al. 2022</a:t>
            </a:r>
            <a:endParaRPr lang="en-US" sz="2800" dirty="0">
              <a:latin typeface="+mn-lt"/>
            </a:endParaRPr>
          </a:p>
          <a:p>
            <a:pPr marL="0" inden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591625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4093925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877186"/>
                <a:ext cx="4317210" cy="5840621"/>
              </a:xfrm>
            </p:spPr>
            <p:txBody>
              <a:bodyPr>
                <a:normAutofit fontScale="92500" lnSpcReduction="20000"/>
              </a:bodyPr>
              <a:lstStyle/>
              <a:p>
                <a:pPr marL="0" indent="0">
                  <a:buNone/>
                </a:pPr>
                <a:r>
                  <a:rPr lang="en-US" dirty="0"/>
                  <a:t>VAEs are a building block of diffusion models  </a:t>
                </a:r>
              </a:p>
              <a:p>
                <a:r>
                  <a:rPr lang="en-US" dirty="0"/>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lvl="1"/>
                <a:r>
                  <a:rPr lang="en-US" sz="2800" dirty="0"/>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a:t>
                </a:r>
              </a:p>
              <a:p>
                <a:pPr lvl="1"/>
                <a:r>
                  <a:rPr lang="en-US" sz="2800" dirty="0"/>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t> </a:t>
                </a:r>
              </a:p>
              <a:p>
                <a:r>
                  <a:rPr lang="en-US" dirty="0"/>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p>
              <a:p>
                <a:pPr lvl="1"/>
                <a:r>
                  <a:rPr lang="en-US" sz="2800" dirty="0"/>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t>  </a:t>
                </a:r>
              </a:p>
              <a:p>
                <a:pPr lvl="1"/>
                <a:r>
                  <a:rPr lang="en-US" sz="2800" dirty="0"/>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2" y="877186"/>
                <a:ext cx="4317210" cy="5840621"/>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p:nvPr/>
        </p:nvCxnSpPr>
        <p:spPr>
          <a:xfrm>
            <a:off x="4145654" y="1789531"/>
            <a:ext cx="3478086" cy="1222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106512" y="4302690"/>
            <a:ext cx="5152304" cy="15407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83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90EF-CC62-457A-0A43-5A52CD14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8FBC2-E5C2-B8F8-9B0D-1425AC71B0AB}"/>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38375389-187F-4E8C-5C41-1360A5E598D3}"/>
              </a:ext>
            </a:extLst>
          </p:cNvPr>
          <p:cNvSpPr>
            <a:spLocks noGrp="1"/>
          </p:cNvSpPr>
          <p:nvPr>
            <p:ph idx="1"/>
          </p:nvPr>
        </p:nvSpPr>
        <p:spPr>
          <a:xfrm>
            <a:off x="723987" y="1012197"/>
            <a:ext cx="10515600" cy="5733661"/>
          </a:xfrm>
        </p:spPr>
        <p:txBody>
          <a:bodyPr>
            <a:normAutofit/>
          </a:bodyPr>
          <a:lstStyle/>
          <a:p>
            <a:pPr marL="0" indent="0">
              <a:buNone/>
            </a:pPr>
            <a:r>
              <a:rPr lang="en-US" dirty="0"/>
              <a:t>There are two broad categories of generative image models        </a:t>
            </a:r>
          </a:p>
          <a:p>
            <a:r>
              <a:rPr lang="en-US" dirty="0"/>
              <a:t>Generative Adversarial Networks (GANs) are based on </a:t>
            </a:r>
            <a:r>
              <a:rPr lang="en-US" b="1" dirty="0"/>
              <a:t>adversarial learning</a:t>
            </a:r>
            <a:r>
              <a:rPr lang="en-US" dirty="0"/>
              <a:t> </a:t>
            </a:r>
            <a:r>
              <a:rPr lang="en-US" b="1" dirty="0"/>
              <a:t>in a zero-sum non-cooperative game</a:t>
            </a:r>
            <a:endParaRPr lang="en-US" dirty="0"/>
          </a:p>
          <a:p>
            <a:pPr lvl="1"/>
            <a:r>
              <a:rPr lang="en-US" dirty="0"/>
              <a:t>Generator learns to fool the discriminator</a:t>
            </a:r>
          </a:p>
          <a:p>
            <a:pPr lvl="1"/>
            <a:r>
              <a:rPr lang="en-US" dirty="0"/>
              <a:t>Discriminator learns to discriminate between real and generated images</a:t>
            </a:r>
          </a:p>
          <a:p>
            <a:pPr lvl="1"/>
            <a:r>
              <a:rPr lang="en-US" dirty="0"/>
              <a:t>Alternating learning between generator and discriminator improves both</a:t>
            </a:r>
          </a:p>
          <a:p>
            <a:r>
              <a:rPr lang="en-US" dirty="0"/>
              <a:t>Models that </a:t>
            </a:r>
            <a:r>
              <a:rPr lang="en-US" b="1" dirty="0"/>
              <a:t>maximize likelihood of the generated image </a:t>
            </a:r>
            <a:r>
              <a:rPr lang="en-US" dirty="0"/>
              <a:t>are our focus </a:t>
            </a:r>
          </a:p>
          <a:p>
            <a:pPr lvl="1"/>
            <a:r>
              <a:rPr lang="en-US" dirty="0"/>
              <a:t>Autoregressive models – see text </a:t>
            </a:r>
          </a:p>
          <a:p>
            <a:pPr lvl="1"/>
            <a:r>
              <a:rPr lang="en-US" dirty="0"/>
              <a:t>Variational autoencoders   </a:t>
            </a:r>
          </a:p>
          <a:p>
            <a:pPr lvl="1"/>
            <a:r>
              <a:rPr lang="en-US" dirty="0"/>
              <a:t>Flow-based models    </a:t>
            </a:r>
          </a:p>
          <a:p>
            <a:pPr lvl="1"/>
            <a:r>
              <a:rPr lang="en-US" b="1" dirty="0"/>
              <a:t>Diffusion models    </a:t>
            </a:r>
          </a:p>
          <a:p>
            <a:pPr lvl="1"/>
            <a:endParaRPr lang="en-US" b="1" dirty="0"/>
          </a:p>
          <a:p>
            <a:pPr lvl="1"/>
            <a:endParaRPr lang="en-US" b="1" dirty="0"/>
          </a:p>
          <a:p>
            <a:endParaRPr lang="en-US" dirty="0"/>
          </a:p>
        </p:txBody>
      </p:sp>
    </p:spTree>
    <p:extLst>
      <p:ext uri="{BB962C8B-B14F-4D97-AF65-F5344CB8AC3E}">
        <p14:creationId xmlns:p14="http://schemas.microsoft.com/office/powerpoint/2010/main" val="330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458740" cy="5911702"/>
              </a:xfrm>
            </p:spPr>
            <p:txBody>
              <a:bodyPr>
                <a:normAutofit fontScale="85000" lnSpcReduction="10000"/>
              </a:bodyPr>
              <a:lstStyle/>
              <a:p>
                <a:pPr marL="0" indent="0">
                  <a:buNone/>
                </a:pPr>
                <a:r>
                  <a:rPr lang="en-US" dirty="0"/>
                  <a:t>Formulate encoder and decoder in terms of probability distributions  </a:t>
                </a:r>
              </a:p>
              <a:p>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smtClean="0">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i="1">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b="0" i="1" smtClean="0">
                                      <a:latin typeface="Cambria Math" panose="02040503050406030204" pitchFamily="18" charset="0"/>
                                    </a:rPr>
                                    <m:t> | </m:t>
                                  </m:r>
                                  <m:r>
                                    <a:rPr lang="en-US" sz="2400" i="1">
                                      <a:latin typeface="Cambria Math" panose="02040503050406030204" pitchFamily="18" charset="0"/>
                                    </a:rPr>
                                    <m:t>𝑧</m:t>
                                  </m:r>
                                </m:e>
                              </m:d>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Expand the RHS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458740" cy="5911702"/>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92765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p>
              <a:p>
                <a:pPr lvl="1"/>
                <a:r>
                  <a:rPr lang="en-US" dirty="0"/>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t> we 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47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06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925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94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We need to apply a </a:t>
                </a:r>
                <a:r>
                  <a:rPr lang="en-US" b="1" dirty="0"/>
                  <a:t>reparameterization trick</a:t>
                </a:r>
                <a:r>
                  <a:rPr lang="en-US" dirty="0"/>
                  <a:t>, where the random variable is written as a deterministic function of a noise variable,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dirty="0"/>
                  <a:t>Using the above, the sampling is from a linear relationship using a standard Normal </a:t>
                </a:r>
              </a:p>
              <a:p>
                <a:pPr lvl="1"/>
                <a:r>
                  <a:rPr lang="en-US" dirty="0"/>
                  <a:t>Mean is shifted and the variance scaled</a:t>
                </a:r>
              </a:p>
              <a:p>
                <a:pPr lvl="1"/>
                <a:r>
                  <a:rPr lang="en-US" dirty="0"/>
                  <a:t>Optimization problem is now differentiable   </a:t>
                </a:r>
              </a:p>
              <a:p>
                <a:r>
                  <a:rPr lang="en-US" dirty="0"/>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286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fontScale="925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2332"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3636830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23960</TotalTime>
  <Words>6217</Words>
  <Application>Microsoft Office PowerPoint</Application>
  <PresentationFormat>Widescreen</PresentationFormat>
  <Paragraphs>693</Paragraphs>
  <Slides>95</Slides>
  <Notes>20</Notes>
  <HiddenSlides>6</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95</vt:i4>
      </vt:variant>
    </vt:vector>
  </HeadingPairs>
  <TitlesOfParts>
    <vt:vector size="106" baseType="lpstr">
      <vt:lpstr>-apple-system</vt:lpstr>
      <vt:lpstr>Arial</vt:lpstr>
      <vt:lpstr>Calibri</vt:lpstr>
      <vt:lpstr>Calibri Light</vt:lpstr>
      <vt:lpstr>Cambria Math</vt:lpstr>
      <vt:lpstr>Lucida Grande</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Generative Models</vt:lpstr>
      <vt:lpstr>Algorithms for Generative Models</vt:lpstr>
      <vt:lpstr>Algorithms for Generative Models  </vt:lpstr>
      <vt:lpstr>Algorithms for Generative Models  </vt:lpstr>
      <vt:lpstr>Alternatives to GANs </vt:lpstr>
      <vt:lpstr>Generative Adversarial Networks, GANs</vt:lpstr>
      <vt:lpstr>PowerPoint Presentation</vt:lpstr>
      <vt:lpstr>Game theory and GAN training</vt:lpstr>
      <vt:lpstr>Game theory and GAN training</vt:lpstr>
      <vt:lpstr>Introduction to GANs </vt:lpstr>
      <vt:lpstr>Variational Autoencoders, VAEs</vt:lpstr>
      <vt:lpstr>Flow-Based Models   </vt:lpstr>
      <vt:lpstr>Generative Diffusion Models  </vt:lpstr>
      <vt:lpstr>Generative Diffusion Models</vt:lpstr>
      <vt:lpstr>Generative Diffusion Models </vt:lpstr>
      <vt:lpstr>Forward and Reverse Diffusion Processes</vt:lpstr>
      <vt:lpstr>Diffusion Processes    </vt:lpstr>
      <vt:lpstr>Diffusion Processes</vt:lpstr>
      <vt:lpstr>Diffusion Processes    </vt:lpstr>
      <vt:lpstr>Diffusion Processes    </vt:lpstr>
      <vt:lpstr>Diffusion Processes</vt:lpstr>
      <vt:lpstr>Diffusion Processes</vt:lpstr>
      <vt:lpstr>Diffusion Processes</vt:lpstr>
      <vt:lpstr>Diffusion Processes as Stack of Restricted VAEs</vt:lpstr>
      <vt:lpstr>Diffusion Processes Built From Restricted VAEs</vt:lpstr>
      <vt:lpstr>Forward Diffusion Processes</vt:lpstr>
      <vt:lpstr>Forward Diffusion Processes</vt:lpstr>
      <vt:lpstr>Forward Diffusion Processes    </vt:lpstr>
      <vt:lpstr>Forward Diffusion Processes    </vt:lpstr>
      <vt:lpstr>Forward Diffusion Processes    </vt:lpstr>
      <vt:lpstr>Reverse Diffusion Processes    </vt:lpstr>
      <vt:lpstr>Reverse Diffusion Processes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Denoising Diffusion Probabilistic Model (DDPM)</vt:lpstr>
      <vt:lpstr>DDPM</vt:lpstr>
      <vt:lpstr>DDPM</vt:lpstr>
      <vt:lpstr>DDPM</vt:lpstr>
      <vt:lpstr>DDPM    </vt:lpstr>
      <vt:lpstr>DDPM</vt:lpstr>
      <vt:lpstr>DDPM</vt:lpstr>
      <vt:lpstr>DDPM</vt:lpstr>
      <vt:lpstr>DDPM</vt:lpstr>
      <vt:lpstr>DDPM</vt:lpstr>
      <vt:lpstr>DDPM</vt:lpstr>
      <vt:lpstr>DDPM</vt:lpstr>
      <vt:lpstr>DDPM</vt:lpstr>
      <vt:lpstr>DDPM</vt:lpstr>
      <vt:lpstr>Denoising Diffusion Implicit Models (DDIM)</vt:lpstr>
      <vt:lpstr>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Summary</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695</cp:revision>
  <dcterms:created xsi:type="dcterms:W3CDTF">2018-12-31T16:25:12Z</dcterms:created>
  <dcterms:modified xsi:type="dcterms:W3CDTF">2025-03-28T01:05:08Z</dcterms:modified>
</cp:coreProperties>
</file>